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1" r:id="rId5"/>
    <p:sldId id="262" r:id="rId6"/>
    <p:sldId id="263" r:id="rId7"/>
    <p:sldId id="264" r:id="rId8"/>
    <p:sldId id="267" r:id="rId9"/>
    <p:sldId id="268" r:id="rId10"/>
    <p:sldId id="260" r:id="rId11"/>
    <p:sldId id="270" r:id="rId12"/>
    <p:sldId id="265" r:id="rId13"/>
    <p:sldId id="266" r:id="rId14"/>
    <p:sldId id="269" r:id="rId15"/>
  </p:sldIdLst>
  <p:sldSz cx="18288000" cy="10287000"/>
  <p:notesSz cx="6858000" cy="9144000"/>
  <p:embeddedFontLst>
    <p:embeddedFont>
      <p:font typeface="Pretendard Bold" panose="020B0600000101010101" charset="-127"/>
      <p:bold r:id="rId16"/>
    </p:embeddedFont>
    <p:embeddedFont>
      <p:font typeface="Pretendard Regular" panose="020B0600000101010101" charset="-127"/>
      <p:regular r:id="rId17"/>
    </p:embeddedFont>
    <p:embeddedFont>
      <p:font typeface="Pretendard SemiBold" panose="020B0600000101010101" charset="-12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40" d="100"/>
          <a:sy n="40" d="100"/>
        </p:scale>
        <p:origin x="78" y="113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m1njaeee/Team_project_JAVA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4" name="Group 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0" y="9283700"/>
            <a:ext cx="1905000" cy="2286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5392400" y="9283700"/>
            <a:ext cx="228600" cy="228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9512300"/>
            <a:ext cx="16764000" cy="127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3124200" y="3543300"/>
            <a:ext cx="120269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9000" b="0" i="0" u="none" strike="noStrike">
                <a:solidFill>
                  <a:srgbClr val="000000"/>
                </a:solidFill>
                <a:ea typeface="Pretendard SemiBold"/>
              </a:rPr>
              <a:t>텍스트</a:t>
            </a:r>
            <a:r>
              <a:rPr lang="en-US" sz="90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9000" b="0" i="0" u="none" strike="noStrike">
                <a:solidFill>
                  <a:srgbClr val="000000"/>
                </a:solidFill>
                <a:ea typeface="Pretendard SemiBold"/>
              </a:rPr>
              <a:t>기반</a:t>
            </a:r>
            <a:r>
              <a:rPr lang="en-US" sz="9000" b="0" i="0" u="none" strike="noStrike">
                <a:solidFill>
                  <a:srgbClr val="000000"/>
                </a:solidFill>
                <a:latin typeface="Pretendard SemiBold"/>
              </a:rPr>
              <a:t> RPG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807200" y="6248400"/>
            <a:ext cx="46609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2800" b="0" i="0" u="none" strike="noStrike">
                <a:solidFill>
                  <a:srgbClr val="000000"/>
                </a:solidFill>
                <a:ea typeface="Pretendard Regular"/>
              </a:rPr>
              <a:t>객체지향프로그래밍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819900" y="7200900"/>
            <a:ext cx="4648200" cy="685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000000"/>
                </a:solidFill>
                <a:latin typeface="Pretendard Regular"/>
              </a:rPr>
              <a:t>202410275 </a:t>
            </a:r>
            <a:r>
              <a:rPr lang="ko-KR" sz="2000" b="0" i="0" u="none" strike="noStrike">
                <a:solidFill>
                  <a:srgbClr val="000000"/>
                </a:solidFill>
                <a:ea typeface="Pretendard Regular"/>
              </a:rPr>
              <a:t>윤민재</a:t>
            </a:r>
          </a:p>
          <a:p>
            <a:pPr lvl="0" algn="ct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000000"/>
                </a:solidFill>
                <a:latin typeface="Pretendard Regular"/>
              </a:rPr>
              <a:t>202210929 </a:t>
            </a:r>
            <a:r>
              <a:rPr lang="ko-KR" sz="2000" b="0" i="0" u="none" strike="noStrike">
                <a:solidFill>
                  <a:srgbClr val="000000"/>
                </a:solidFill>
                <a:ea typeface="Pretendard Regular"/>
              </a:rPr>
              <a:t>서정욱</a:t>
            </a:r>
          </a:p>
        </p:txBody>
      </p:sp>
      <p:sp>
        <p:nvSpPr>
          <p:cNvPr id="11" name="TextBox 9">
            <a:extLst>
              <a:ext uri="{FF2B5EF4-FFF2-40B4-BE49-F238E27FC236}">
                <a16:creationId xmlns:a16="http://schemas.microsoft.com/office/drawing/2014/main" id="{2C68A1B6-A1E2-5192-AB85-73A5C64E1B2B}"/>
              </a:ext>
            </a:extLst>
          </p:cNvPr>
          <p:cNvSpPr txBox="1"/>
          <p:nvPr/>
        </p:nvSpPr>
        <p:spPr>
          <a:xfrm>
            <a:off x="4886325" y="8743562"/>
            <a:ext cx="850265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1" algn="ctr">
              <a:lnSpc>
                <a:spcPct val="107899"/>
              </a:lnSpc>
            </a:pPr>
            <a:r>
              <a:rPr lang="en-US" altLang="ko-KR" sz="2800" dirty="0">
                <a:solidFill>
                  <a:srgbClr val="000000"/>
                </a:solidFill>
                <a:ea typeface="Pretendard Regular"/>
                <a:hlinkClick r:id="rId6"/>
              </a:rPr>
              <a:t>https://github.com/m1njaeee/Team_project_JAVA</a:t>
            </a:r>
            <a:endParaRPr lang="ko-KR" sz="2800" b="0" i="0" u="none" strike="noStrike" dirty="0">
              <a:solidFill>
                <a:srgbClr val="000000"/>
              </a:solidFill>
              <a:ea typeface="Pretendard Regular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969150"/>
            <a:ext cx="9373892" cy="57912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52500" y="1219200"/>
            <a:ext cx="46355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5000" b="0" i="0" u="none" strike="noStrike" dirty="0" err="1">
                <a:solidFill>
                  <a:srgbClr val="000000"/>
                </a:solidFill>
                <a:latin typeface="Pretendard Bold"/>
              </a:rPr>
              <a:t>EventManager</a:t>
            </a:r>
            <a:r>
              <a:rPr lang="en-US" sz="5000" b="0" i="0" u="none" strike="noStrike" dirty="0">
                <a:solidFill>
                  <a:srgbClr val="000000"/>
                </a:solidFill>
                <a:latin typeface="Pretendard Bold"/>
              </a:rPr>
              <a:t> 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573000" y="4305300"/>
            <a:ext cx="26035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랜덤</a:t>
            </a:r>
            <a:r>
              <a:rPr lang="en-US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 </a:t>
            </a:r>
            <a:r>
              <a:rPr lang="ko-KR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이벤트</a:t>
            </a:r>
            <a:r>
              <a:rPr lang="en-US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 </a:t>
            </a:r>
            <a:r>
              <a:rPr lang="ko-KR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발생</a:t>
            </a:r>
            <a:endParaRPr lang="en-US" altLang="ko-KR" sz="2300" b="0" i="0" u="none" strike="noStrike" dirty="0">
              <a:solidFill>
                <a:srgbClr val="000000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A75BAA6-3AC3-153A-177C-EE82F96DBF38}"/>
              </a:ext>
            </a:extLst>
          </p:cNvPr>
          <p:cNvSpPr txBox="1"/>
          <p:nvPr/>
        </p:nvSpPr>
        <p:spPr>
          <a:xfrm>
            <a:off x="11204575" y="5583584"/>
            <a:ext cx="534035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맵 이동시 일정 확률로 전투</a:t>
            </a:r>
            <a:r>
              <a:rPr lang="en-US" altLang="ko-KR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, </a:t>
            </a: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아이템 획득</a:t>
            </a:r>
            <a:r>
              <a:rPr lang="en-US" altLang="ko-KR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, </a:t>
            </a: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회복 이벤트 발생</a:t>
            </a:r>
            <a:endParaRPr 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D9B46D-C92C-7C44-EDD6-3C7349A4D6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256706F8-5715-3D10-2EDD-290D6FF49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21B2283E-39FB-C42C-380A-A2D8995516D9}"/>
              </a:ext>
            </a:extLst>
          </p:cNvPr>
          <p:cNvSpPr txBox="1"/>
          <p:nvPr/>
        </p:nvSpPr>
        <p:spPr>
          <a:xfrm>
            <a:off x="952500" y="1219200"/>
            <a:ext cx="46355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EventManager </a:t>
            </a:r>
          </a:p>
        </p:txBody>
      </p:sp>
      <p:pic>
        <p:nvPicPr>
          <p:cNvPr id="8" name="그림 7" descr="텍스트, 스크린샷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52B15F3-8A7E-3912-F5C9-446D722EAE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72600" y="3491410"/>
            <a:ext cx="8534400" cy="2753109"/>
          </a:xfrm>
          <a:prstGeom prst="rect">
            <a:avLst/>
          </a:prstGeom>
        </p:spPr>
      </p:pic>
      <p:sp>
        <p:nvSpPr>
          <p:cNvPr id="9" name="TextBox 6">
            <a:extLst>
              <a:ext uri="{FF2B5EF4-FFF2-40B4-BE49-F238E27FC236}">
                <a16:creationId xmlns:a16="http://schemas.microsoft.com/office/drawing/2014/main" id="{94A24021-545E-1F11-8350-97CD648EBD69}"/>
              </a:ext>
            </a:extLst>
          </p:cNvPr>
          <p:cNvSpPr txBox="1"/>
          <p:nvPr/>
        </p:nvSpPr>
        <p:spPr>
          <a:xfrm>
            <a:off x="12338050" y="7886700"/>
            <a:ext cx="26035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300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회복 이벤트</a:t>
            </a:r>
            <a:endParaRPr lang="ko-KR" sz="2300" b="0" i="0" u="none" strike="noStrike" dirty="0">
              <a:solidFill>
                <a:srgbClr val="000000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7B4A1042-2ADC-917F-2B1F-FE774182CB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558" y="2692400"/>
            <a:ext cx="8089900" cy="4902200"/>
          </a:xfrm>
          <a:prstGeom prst="rect">
            <a:avLst/>
          </a:prstGeom>
        </p:spPr>
      </p:pic>
      <p:sp>
        <p:nvSpPr>
          <p:cNvPr id="11" name="TextBox 7">
            <a:extLst>
              <a:ext uri="{FF2B5EF4-FFF2-40B4-BE49-F238E27FC236}">
                <a16:creationId xmlns:a16="http://schemas.microsoft.com/office/drawing/2014/main" id="{F22CDED7-272E-5BC2-5D13-9FC941250C87}"/>
              </a:ext>
            </a:extLst>
          </p:cNvPr>
          <p:cNvSpPr txBox="1"/>
          <p:nvPr/>
        </p:nvSpPr>
        <p:spPr>
          <a:xfrm>
            <a:off x="2247900" y="8020050"/>
            <a:ext cx="42672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몬스터</a:t>
            </a:r>
            <a:r>
              <a:rPr lang="en-US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 </a:t>
            </a:r>
            <a:r>
              <a:rPr lang="ko-KR" altLang="en-US" sz="2300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발견</a:t>
            </a:r>
            <a:r>
              <a:rPr lang="en-US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 </a:t>
            </a:r>
            <a:r>
              <a:rPr lang="ko-KR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이벤트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396DE1-015C-42EC-AC94-1BFBD6A3DFE1}"/>
              </a:ext>
            </a:extLst>
          </p:cNvPr>
          <p:cNvSpPr txBox="1"/>
          <p:nvPr/>
        </p:nvSpPr>
        <p:spPr>
          <a:xfrm>
            <a:off x="10287000" y="8783429"/>
            <a:ext cx="64770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회복 이벤트 발생 시 플레이어의 </a:t>
            </a:r>
            <a:r>
              <a:rPr lang="en-US" altLang="ko-KR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HP,</a:t>
            </a: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en-US" altLang="ko-KR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MP</a:t>
            </a: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상태 회복</a:t>
            </a:r>
            <a:endParaRPr lang="en-US" alt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5126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4767" y="2375894"/>
            <a:ext cx="8011160" cy="73787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52500" y="1219200"/>
            <a:ext cx="46355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EventManager 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598345" y="4091057"/>
            <a:ext cx="26035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300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아이템 </a:t>
            </a:r>
            <a:r>
              <a:rPr lang="ko-KR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획득</a:t>
            </a:r>
            <a:r>
              <a:rPr lang="en-US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 </a:t>
            </a:r>
            <a:r>
              <a:rPr lang="ko-KR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이벤트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112500" y="4076700"/>
            <a:ext cx="42672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endParaRPr 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957802-2E56-D592-80D4-4787794439BF}"/>
              </a:ext>
            </a:extLst>
          </p:cNvPr>
          <p:cNvSpPr txBox="1"/>
          <p:nvPr/>
        </p:nvSpPr>
        <p:spPr>
          <a:xfrm>
            <a:off x="10661595" y="5355535"/>
            <a:ext cx="64770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아이템 </a:t>
            </a:r>
            <a:r>
              <a:rPr lang="ko-KR" altLang="en-US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획득 이벤트 발생 시 현재 아이템 레벨 상태에 따라 정해진 아이템 획득</a:t>
            </a:r>
            <a:endParaRPr lang="en-US" alt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lvl="0" algn="ctr">
              <a:lnSpc>
                <a:spcPct val="116199"/>
              </a:lnSpc>
            </a:pPr>
            <a:endParaRPr lang="en-US" altLang="ko-KR" sz="2300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lvl="0" algn="ctr">
              <a:lnSpc>
                <a:spcPct val="116199"/>
              </a:lnSpc>
            </a:pPr>
            <a:r>
              <a:rPr lang="ko-KR" altLang="en-US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최대 아이템 레벨 달성 시 추가 아이템 획득 불가</a:t>
            </a:r>
            <a:endParaRPr lang="en-US" alt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700" y="2387600"/>
            <a:ext cx="7277100" cy="6629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48800" y="1558567"/>
            <a:ext cx="8255000" cy="54991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52500" y="1219200"/>
            <a:ext cx="46355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EventManager 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2198350" y="7257334"/>
            <a:ext cx="26035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전투</a:t>
            </a:r>
            <a:r>
              <a:rPr lang="en-US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 </a:t>
            </a:r>
            <a:r>
              <a:rPr lang="ko-KR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이벤트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FDAABE0-C6B5-2D73-42D2-22907C2F42C8}"/>
              </a:ext>
            </a:extLst>
          </p:cNvPr>
          <p:cNvSpPr txBox="1"/>
          <p:nvPr/>
        </p:nvSpPr>
        <p:spPr>
          <a:xfrm>
            <a:off x="10261600" y="8039100"/>
            <a:ext cx="64770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선택지에 따라 공격</a:t>
            </a:r>
            <a:r>
              <a:rPr lang="en-US" altLang="ko-KR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, </a:t>
            </a: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스킬</a:t>
            </a:r>
            <a:r>
              <a:rPr lang="en-US" altLang="ko-KR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, </a:t>
            </a: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도망</a:t>
            </a:r>
            <a:endParaRPr lang="en-US" altLang="ko-KR" sz="2300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lvl="0" algn="ctr">
              <a:lnSpc>
                <a:spcPct val="116199"/>
              </a:lnSpc>
            </a:pPr>
            <a:r>
              <a:rPr lang="ko-KR" altLang="en-US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공격 </a:t>
            </a:r>
            <a:r>
              <a:rPr lang="ko-KR" altLang="en-US" sz="2300" b="0" i="0" u="none" strike="noStrike" dirty="0" err="1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선택시</a:t>
            </a:r>
            <a:r>
              <a:rPr lang="ko-KR" altLang="en-US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플레이어의 </a:t>
            </a: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공격력 수치만큼 공격</a:t>
            </a:r>
            <a:endParaRPr lang="en-US" alt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lvl="0" algn="ctr">
              <a:lnSpc>
                <a:spcPct val="116199"/>
              </a:lnSpc>
            </a:pP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스킬 선택 시 현재 스킬 선택지로 이동</a:t>
            </a:r>
            <a:endParaRPr lang="en-US" altLang="ko-KR" sz="2300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lvl="0" algn="ctr">
              <a:lnSpc>
                <a:spcPct val="116199"/>
              </a:lnSpc>
            </a:pPr>
            <a:r>
              <a:rPr lang="ko-KR" altLang="en-US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도망 선택 시 일정 확률로 전투 상태 해제 </a:t>
            </a:r>
            <a:endParaRPr lang="en-US" alt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lvl="0" algn="ctr">
              <a:lnSpc>
                <a:spcPct val="116199"/>
              </a:lnSpc>
            </a:pP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도망 실패 시 전투 상태 유지</a:t>
            </a:r>
            <a:endParaRPr lang="en-US" alt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43D37A-1837-3377-AF7E-D5E2435996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>
            <a:extLst>
              <a:ext uri="{FF2B5EF4-FFF2-40B4-BE49-F238E27FC236}">
                <a16:creationId xmlns:a16="http://schemas.microsoft.com/office/drawing/2014/main" id="{D8439F57-9213-5D9D-8214-53243E75A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4" name="Picture 4">
            <a:extLst>
              <a:ext uri="{FF2B5EF4-FFF2-40B4-BE49-F238E27FC236}">
                <a16:creationId xmlns:a16="http://schemas.microsoft.com/office/drawing/2014/main" id="{C0351950-B102-A524-6CD3-715755521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2356678"/>
            <a:ext cx="5994400" cy="7632700"/>
          </a:xfrm>
          <a:prstGeom prst="rect">
            <a:avLst/>
          </a:prstGeom>
        </p:spPr>
      </p:pic>
      <p:sp>
        <p:nvSpPr>
          <p:cNvPr id="5" name="TextBox 5">
            <a:extLst>
              <a:ext uri="{FF2B5EF4-FFF2-40B4-BE49-F238E27FC236}">
                <a16:creationId xmlns:a16="http://schemas.microsoft.com/office/drawing/2014/main" id="{B61769C4-1BC6-9289-D8CD-F33A6C66A86A}"/>
              </a:ext>
            </a:extLst>
          </p:cNvPr>
          <p:cNvSpPr txBox="1"/>
          <p:nvPr/>
        </p:nvSpPr>
        <p:spPr>
          <a:xfrm>
            <a:off x="952500" y="1219200"/>
            <a:ext cx="46355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EventManager </a:t>
            </a:r>
          </a:p>
        </p:txBody>
      </p:sp>
      <p:sp>
        <p:nvSpPr>
          <p:cNvPr id="11" name="TextBox 6">
            <a:extLst>
              <a:ext uri="{FF2B5EF4-FFF2-40B4-BE49-F238E27FC236}">
                <a16:creationId xmlns:a16="http://schemas.microsoft.com/office/drawing/2014/main" id="{2BA603E4-3D99-E688-12D1-F96A1EA5577E}"/>
              </a:ext>
            </a:extLst>
          </p:cNvPr>
          <p:cNvSpPr txBox="1"/>
          <p:nvPr/>
        </p:nvSpPr>
        <p:spPr>
          <a:xfrm>
            <a:off x="12598345" y="4091057"/>
            <a:ext cx="26035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300" b="0" i="0" u="none" strike="noStrike" dirty="0">
                <a:solidFill>
                  <a:srgbClr val="000000"/>
                </a:solidFill>
                <a:latin typeface="Pretendard Bold" panose="020B0600000101010101" charset="-127"/>
                <a:ea typeface="Pretendard Bold" panose="020B0600000101010101" charset="-127"/>
              </a:rPr>
              <a:t>스킬 선택</a:t>
            </a:r>
            <a:endParaRPr lang="ko-KR" sz="2300" b="0" i="0" u="none" strike="noStrike" dirty="0">
              <a:solidFill>
                <a:srgbClr val="000000"/>
              </a:solidFill>
              <a:latin typeface="Pretendard Bold" panose="020B0600000101010101" charset="-127"/>
              <a:ea typeface="Pretendard Bold" panose="020B0600000101010101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82FA57-6F08-D8D5-7DD1-70F56F0ADC01}"/>
              </a:ext>
            </a:extLst>
          </p:cNvPr>
          <p:cNvSpPr txBox="1"/>
          <p:nvPr/>
        </p:nvSpPr>
        <p:spPr>
          <a:xfrm>
            <a:off x="10359997" y="5383144"/>
            <a:ext cx="7080195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altLang="en-US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전투 이벤트에서 스킬 선택 시 스킬 선택 이벤트 발생</a:t>
            </a:r>
            <a:endParaRPr lang="en-US" alt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lvl="0" algn="ctr">
              <a:lnSpc>
                <a:spcPct val="116199"/>
              </a:lnSpc>
            </a:pPr>
            <a:endParaRPr lang="en-US" altLang="ko-KR" sz="2300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lvl="0" algn="ctr">
              <a:lnSpc>
                <a:spcPct val="116199"/>
              </a:lnSpc>
            </a:pP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선택지에 따라 전투에 도움이 되는 특별한 효과 적용</a:t>
            </a:r>
            <a:endParaRPr lang="en-US" altLang="ko-KR" sz="2300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lvl="0" algn="ctr">
              <a:lnSpc>
                <a:spcPct val="116199"/>
              </a:lnSpc>
            </a:pPr>
            <a:endParaRPr lang="en-US" alt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  <a:p>
            <a:pPr lvl="0" algn="ctr">
              <a:lnSpc>
                <a:spcPct val="116199"/>
              </a:lnSpc>
            </a:pP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플레이어의 </a:t>
            </a:r>
            <a:r>
              <a:rPr lang="en-US" altLang="ko-KR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MP</a:t>
            </a:r>
            <a:r>
              <a:rPr lang="ko-KR" altLang="en-US" sz="2300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상태와 비교하여 스킬 사용 가능 여부 적용</a:t>
            </a:r>
            <a:endParaRPr lang="en-US" alt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23555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0" y="9283700"/>
            <a:ext cx="1905000" cy="228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5392400" y="9283700"/>
            <a:ext cx="228600" cy="228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9512300"/>
            <a:ext cx="16764000" cy="127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905000" y="4699000"/>
            <a:ext cx="68834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en-US" sz="4800" b="0" i="0" u="none" strike="noStrike" spc="-100">
                <a:solidFill>
                  <a:srgbClr val="000000"/>
                </a:solidFill>
                <a:latin typeface="Pretendard Bold"/>
              </a:rPr>
              <a:t> </a:t>
            </a:r>
            <a:r>
              <a:rPr lang="ko-KR" sz="4800" b="0" i="0" u="none" strike="noStrike" spc="-100">
                <a:solidFill>
                  <a:srgbClr val="000000"/>
                </a:solidFill>
                <a:ea typeface="Pretendard Bold"/>
              </a:rPr>
              <a:t>팀</a:t>
            </a:r>
            <a:r>
              <a:rPr lang="en-US" sz="4800" b="0" i="0" u="none" strike="noStrike" spc="-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800" b="0" i="0" u="none" strike="noStrike" spc="-100">
                <a:solidFill>
                  <a:srgbClr val="000000"/>
                </a:solidFill>
                <a:ea typeface="Pretendard Bold"/>
              </a:rPr>
              <a:t>구성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44000" y="4254500"/>
            <a:ext cx="77470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2000" b="0" i="0" u="none" strike="noStrike" spc="-100" dirty="0">
                <a:solidFill>
                  <a:srgbClr val="000000"/>
                </a:solidFill>
                <a:ea typeface="Pretendard Bold"/>
              </a:rPr>
              <a:t>팀장</a:t>
            </a:r>
            <a:r>
              <a:rPr lang="en-US" sz="2000" b="0" i="0" u="none" strike="noStrike" spc="-100" dirty="0">
                <a:solidFill>
                  <a:srgbClr val="000000"/>
                </a:solidFill>
                <a:latin typeface="Pretendard Bold"/>
              </a:rPr>
              <a:t>, </a:t>
            </a:r>
            <a:r>
              <a:rPr lang="ko-KR" sz="2000" b="0" i="0" u="none" strike="noStrike" spc="-100" dirty="0">
                <a:solidFill>
                  <a:srgbClr val="000000"/>
                </a:solidFill>
                <a:ea typeface="Pretendard Bold"/>
              </a:rPr>
              <a:t>프로그래밍</a:t>
            </a:r>
            <a:r>
              <a:rPr lang="en-US" sz="2000" b="0" i="0" u="none" strike="noStrike" spc="-100" dirty="0">
                <a:solidFill>
                  <a:srgbClr val="000000"/>
                </a:solidFill>
                <a:latin typeface="Pretendard Bold"/>
              </a:rPr>
              <a:t>, ppt </a:t>
            </a:r>
            <a:r>
              <a:rPr lang="ko-KR" sz="2000" b="0" i="0" u="none" strike="noStrike" spc="-100" dirty="0">
                <a:solidFill>
                  <a:srgbClr val="000000"/>
                </a:solidFill>
                <a:ea typeface="Pretendard Bold"/>
              </a:rPr>
              <a:t>발표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3530600"/>
            <a:ext cx="7759700" cy="482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2839"/>
              </a:lnSpc>
            </a:pPr>
            <a:r>
              <a:rPr lang="en-US" sz="2700" b="0" i="0" u="none" strike="noStrike" spc="-100" dirty="0">
                <a:solidFill>
                  <a:srgbClr val="000000"/>
                </a:solidFill>
                <a:latin typeface="Pretendard Bold"/>
              </a:rPr>
              <a:t>202410275 </a:t>
            </a:r>
            <a:r>
              <a:rPr lang="ko-KR" sz="2700" b="0" i="0" u="none" strike="noStrike" spc="-100" dirty="0">
                <a:solidFill>
                  <a:srgbClr val="000000"/>
                </a:solidFill>
                <a:ea typeface="Pretendard Bold"/>
              </a:rPr>
              <a:t>윤민재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44000" y="6350000"/>
            <a:ext cx="77470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Pretendard Bold"/>
              </a:rPr>
              <a:t>프로그래밍</a:t>
            </a:r>
            <a:r>
              <a:rPr lang="en-US" sz="2000" b="0" i="0" u="none" strike="noStrike" spc="-100">
                <a:solidFill>
                  <a:srgbClr val="000000"/>
                </a:solidFill>
                <a:latin typeface="Pretendard Bold"/>
              </a:rPr>
              <a:t>, ppt </a:t>
            </a:r>
            <a:r>
              <a:rPr lang="ko-KR" sz="2000" b="0" i="0" u="none" strike="noStrike" spc="-100">
                <a:solidFill>
                  <a:srgbClr val="000000"/>
                </a:solidFill>
                <a:ea typeface="Pretendard Bold"/>
              </a:rPr>
              <a:t>제작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4000" y="5664200"/>
            <a:ext cx="4165600" cy="482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2839"/>
              </a:lnSpc>
            </a:pPr>
            <a:r>
              <a:rPr lang="en-US" sz="2700" b="0" i="0" u="none" strike="noStrike" spc="-100">
                <a:solidFill>
                  <a:srgbClr val="000000"/>
                </a:solidFill>
                <a:latin typeface="Pretendard Bold"/>
              </a:rPr>
              <a:t>202210929 </a:t>
            </a:r>
            <a:r>
              <a:rPr lang="ko-KR" sz="2700" b="0" i="0" u="none" strike="noStrike" spc="-100">
                <a:solidFill>
                  <a:srgbClr val="000000"/>
                </a:solidFill>
                <a:ea typeface="Pretendard Bold"/>
              </a:rPr>
              <a:t>서정욱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0" y="9283700"/>
            <a:ext cx="1905000" cy="228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5392400" y="9283700"/>
            <a:ext cx="228600" cy="228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9512300"/>
            <a:ext cx="167640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alphaModFix amt="13000"/>
          </a:blip>
          <a:stretch>
            <a:fillRect/>
          </a:stretch>
        </p:blipFill>
        <p:spPr>
          <a:xfrm>
            <a:off x="952500" y="2362200"/>
            <a:ext cx="12319000" cy="11049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723900" y="2603500"/>
            <a:ext cx="1549400" cy="59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400" b="0" i="0" u="none" strike="noStrike">
                <a:solidFill>
                  <a:srgbClr val="000000"/>
                </a:solidFill>
                <a:latin typeface="Pretendard SemiBold"/>
              </a:rPr>
              <a:t>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90700" y="4013200"/>
            <a:ext cx="11264900" cy="1244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9400"/>
              </a:lnSpc>
            </a:pP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-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게임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내의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캐릭터와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적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,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아이템을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구현하는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데에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객체지향프로그래밍이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효과적일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것이라고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생각함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32000" y="2603500"/>
            <a:ext cx="11328400" cy="59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3400" b="0" i="0" u="none" strike="noStrike">
                <a:solidFill>
                  <a:srgbClr val="000000"/>
                </a:solidFill>
                <a:ea typeface="Pretendard SemiBold"/>
              </a:rPr>
              <a:t>주제</a:t>
            </a:r>
            <a:r>
              <a:rPr lang="en-US" sz="34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400" b="0" i="0" u="none" strike="noStrike">
                <a:solidFill>
                  <a:srgbClr val="000000"/>
                </a:solidFill>
                <a:ea typeface="Pretendard SemiBold"/>
              </a:rPr>
              <a:t>선정</a:t>
            </a:r>
            <a:r>
              <a:rPr lang="en-US" sz="34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400" b="0" i="0" u="none" strike="noStrike">
                <a:solidFill>
                  <a:srgbClr val="000000"/>
                </a:solidFill>
                <a:ea typeface="Pretendard SemiBold"/>
              </a:rPr>
              <a:t>이유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alphaModFix amt="13000"/>
          </a:blip>
          <a:stretch>
            <a:fillRect/>
          </a:stretch>
        </p:blipFill>
        <p:spPr>
          <a:xfrm>
            <a:off x="952500" y="5880100"/>
            <a:ext cx="12319000" cy="11049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723900" y="6121400"/>
            <a:ext cx="1549400" cy="59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400" b="0" i="0" u="none" strike="noStrike">
                <a:solidFill>
                  <a:srgbClr val="000000"/>
                </a:solidFill>
                <a:latin typeface="Pretendard SemiBold"/>
              </a:rPr>
              <a:t>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38300" y="7239000"/>
            <a:ext cx="11264900" cy="1943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9400"/>
              </a:lnSpc>
            </a:pP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-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키보드로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입력을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받아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캐릭터의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움직임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조작</a:t>
            </a:r>
          </a:p>
          <a:p>
            <a:pPr lvl="0" algn="l">
              <a:lnSpc>
                <a:spcPct val="149400"/>
              </a:lnSpc>
            </a:pP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-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선택지를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통해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적과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전투</a:t>
            </a:r>
          </a:p>
          <a:p>
            <a:pPr lvl="0" algn="l">
              <a:lnSpc>
                <a:spcPct val="149400"/>
              </a:lnSpc>
            </a:pP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-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보스를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잡으면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프로그램</a:t>
            </a:r>
            <a:r>
              <a:rPr lang="en-US" sz="3100" b="0" i="0" u="none" strike="noStrike" dirty="0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 dirty="0">
                <a:solidFill>
                  <a:srgbClr val="000000"/>
                </a:solidFill>
                <a:ea typeface="Pretendard SemiBold"/>
              </a:rPr>
              <a:t>종료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032000" y="6121400"/>
            <a:ext cx="11328400" cy="59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3400" b="0" i="0" u="none" strike="noStrike">
                <a:solidFill>
                  <a:srgbClr val="000000"/>
                </a:solidFill>
                <a:ea typeface="Pretendard SemiBold"/>
              </a:rPr>
              <a:t>주요</a:t>
            </a:r>
            <a:r>
              <a:rPr lang="en-US" sz="34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400" b="0" i="0" u="none" strike="noStrike">
                <a:solidFill>
                  <a:srgbClr val="000000"/>
                </a:solidFill>
                <a:ea typeface="Pretendard SemiBold"/>
              </a:rPr>
              <a:t>기능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2500" y="1219200"/>
            <a:ext cx="35687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5000" b="0" i="0" u="none" strike="noStrike">
                <a:solidFill>
                  <a:srgbClr val="000000"/>
                </a:solidFill>
                <a:ea typeface="Pretendard Bold"/>
              </a:rPr>
              <a:t>프로젝트</a:t>
            </a: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0" i="0" u="none" strike="noStrike">
                <a:solidFill>
                  <a:srgbClr val="000000"/>
                </a:solidFill>
                <a:ea typeface="Pretendard Bold"/>
              </a:rPr>
              <a:t>개요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9512300"/>
            <a:ext cx="16764000" cy="12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45000"/>
          </a:blip>
          <a:stretch>
            <a:fillRect/>
          </a:stretch>
        </p:blipFill>
        <p:spPr>
          <a:xfrm>
            <a:off x="1193800" y="3917950"/>
            <a:ext cx="2451100" cy="1244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331495" y="4190248"/>
            <a:ext cx="22733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3500" b="0" i="0" u="none" strike="noStrike" dirty="0">
                <a:solidFill>
                  <a:srgbClr val="000000"/>
                </a:solidFill>
                <a:ea typeface="Pretendard Bold"/>
              </a:rPr>
              <a:t>맵</a:t>
            </a:r>
            <a:r>
              <a:rPr lang="en-US" sz="3500" b="0" i="0" u="none" strike="noStrike" dirty="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3500" b="0" i="0" u="none" strike="noStrike" dirty="0">
                <a:solidFill>
                  <a:srgbClr val="000000"/>
                </a:solidFill>
                <a:ea typeface="Pretendard Bold"/>
              </a:rPr>
              <a:t>구성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030914" y="3987800"/>
            <a:ext cx="152400" cy="952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alphaModFix amt="45000"/>
          </a:blip>
          <a:stretch>
            <a:fillRect/>
          </a:stretch>
        </p:blipFill>
        <p:spPr>
          <a:xfrm>
            <a:off x="1193800" y="7886700"/>
            <a:ext cx="2451100" cy="12446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282700" y="8178800"/>
            <a:ext cx="22733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altLang="en-US" sz="3500" b="0" i="0" u="none" strike="noStrike" dirty="0">
                <a:solidFill>
                  <a:srgbClr val="000000"/>
                </a:solidFill>
                <a:ea typeface="Pretendard Bold"/>
              </a:rPr>
              <a:t>이벤트</a:t>
            </a:r>
            <a:endParaRPr lang="ko-KR" sz="3500" b="0" i="0" u="none" strike="noStrike" dirty="0">
              <a:solidFill>
                <a:srgbClr val="000000"/>
              </a:solidFill>
              <a:ea typeface="Pretendard Bold"/>
            </a:endParaRP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051300" y="8026400"/>
            <a:ext cx="152400" cy="9525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>
            <a:alphaModFix amt="45000"/>
          </a:blip>
          <a:stretch>
            <a:fillRect/>
          </a:stretch>
        </p:blipFill>
        <p:spPr>
          <a:xfrm>
            <a:off x="1193800" y="6813550"/>
            <a:ext cx="2451100" cy="70485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296737" y="6814553"/>
            <a:ext cx="22733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3500" b="0" i="0" u="none" strike="noStrike" dirty="0">
                <a:solidFill>
                  <a:srgbClr val="000000"/>
                </a:solidFill>
                <a:ea typeface="Pretendard Bold"/>
              </a:rPr>
              <a:t>적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010429" y="6830693"/>
            <a:ext cx="318501" cy="807588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>
            <a:alphaModFix amt="45000"/>
          </a:blip>
          <a:stretch>
            <a:fillRect/>
          </a:stretch>
        </p:blipFill>
        <p:spPr>
          <a:xfrm>
            <a:off x="1168400" y="5372100"/>
            <a:ext cx="2451100" cy="12446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296737" y="5569619"/>
            <a:ext cx="22733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3500" b="0" i="0" u="none" strike="noStrike" dirty="0">
                <a:solidFill>
                  <a:srgbClr val="000000"/>
                </a:solidFill>
                <a:ea typeface="Pretendard Bold"/>
              </a:rPr>
              <a:t>캐릭터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6">
            <a:alphaModFix amt="7000"/>
          </a:blip>
          <a:stretch>
            <a:fillRect/>
          </a:stretch>
        </p:blipFill>
        <p:spPr>
          <a:xfrm>
            <a:off x="4513847" y="3656262"/>
            <a:ext cx="12560300" cy="1001295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5128126" y="3752809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Bold"/>
              </a:rPr>
              <a:t>2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Bold"/>
              </a:rPr>
              <a:t>차원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Bold"/>
              </a:rPr>
              <a:t>배열을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Bold"/>
              </a:rPr>
              <a:t>이용해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Bold"/>
              </a:rPr>
              <a:t>맵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Bold"/>
              </a:rPr>
              <a:t>구성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120105" y="4235409"/>
            <a:ext cx="57912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ko-KR" altLang="en-US" sz="2200" dirty="0">
                <a:solidFill>
                  <a:srgbClr val="000000"/>
                </a:solidFill>
                <a:ea typeface="Pretendard Bold"/>
              </a:rPr>
              <a:t>이미 이동한 위치는 보여지도록 설계함</a:t>
            </a:r>
            <a:endParaRPr lang="ko-KR" sz="2200" b="0" i="0" u="none" strike="noStrike" dirty="0">
              <a:solidFill>
                <a:srgbClr val="000000"/>
              </a:solidFill>
              <a:ea typeface="Pretendard Bold"/>
            </a:endParaRP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077703" y="5429250"/>
            <a:ext cx="152400" cy="95250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>
            <a:alphaModFix amt="7000"/>
          </a:blip>
          <a:stretch>
            <a:fillRect/>
          </a:stretch>
        </p:blipFill>
        <p:spPr>
          <a:xfrm>
            <a:off x="4513847" y="4975353"/>
            <a:ext cx="12560300" cy="1133264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5128126" y="5556209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en-US" sz="2200" b="0" i="0" u="none" strike="noStrike" dirty="0">
                <a:solidFill>
                  <a:srgbClr val="000000"/>
                </a:solidFill>
                <a:latin typeface="Pretendard Bold"/>
              </a:rPr>
              <a:t>WASD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Bold"/>
              </a:rPr>
              <a:t>를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 dirty="0" err="1">
                <a:solidFill>
                  <a:srgbClr val="000000"/>
                </a:solidFill>
                <a:ea typeface="Pretendard Bold"/>
              </a:rPr>
              <a:t>입력받아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Bold"/>
              </a:rPr>
              <a:t>캐릭터</a:t>
            </a:r>
            <a:r>
              <a:rPr lang="en-US" sz="2200" b="0" i="0" u="none" strike="noStrike" dirty="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 dirty="0">
                <a:solidFill>
                  <a:srgbClr val="000000"/>
                </a:solidFill>
                <a:ea typeface="Pretendard Bold"/>
              </a:rPr>
              <a:t>이동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156200" y="500380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ko-KR" altLang="en-US" sz="2200" b="0" i="0" u="none" strike="noStrike" dirty="0">
                <a:solidFill>
                  <a:srgbClr val="000000"/>
                </a:solidFill>
                <a:ea typeface="Pretendard Bold"/>
              </a:rPr>
              <a:t>체력</a:t>
            </a:r>
            <a:r>
              <a:rPr lang="en-US" altLang="ko-KR" sz="2200" b="0" i="0" u="none" strike="noStrike" dirty="0">
                <a:solidFill>
                  <a:srgbClr val="000000"/>
                </a:solidFill>
                <a:ea typeface="Pretendard Bold"/>
              </a:rPr>
              <a:t>, </a:t>
            </a:r>
            <a:r>
              <a:rPr lang="ko-KR" altLang="en-US" sz="2200" b="0" i="0" u="none" strike="noStrike" dirty="0">
                <a:solidFill>
                  <a:srgbClr val="000000"/>
                </a:solidFill>
                <a:ea typeface="Pretendard Bold"/>
              </a:rPr>
              <a:t>공격력</a:t>
            </a:r>
            <a:r>
              <a:rPr lang="en-US" altLang="ko-KR" sz="2200" b="0" i="0" u="none" strike="noStrike" dirty="0">
                <a:solidFill>
                  <a:srgbClr val="000000"/>
                </a:solidFill>
                <a:ea typeface="Pretendard Bold"/>
              </a:rPr>
              <a:t>, </a:t>
            </a:r>
            <a:r>
              <a:rPr lang="ko-KR" altLang="en-US" sz="2200" b="0" i="0" u="none" strike="noStrike" dirty="0" err="1">
                <a:solidFill>
                  <a:srgbClr val="000000"/>
                </a:solidFill>
                <a:ea typeface="Pretendard Bold"/>
              </a:rPr>
              <a:t>방어력등을</a:t>
            </a:r>
            <a:r>
              <a:rPr lang="ko-KR" altLang="en-US" sz="2200" b="0" i="0" u="none" strike="noStrike" dirty="0">
                <a:solidFill>
                  <a:srgbClr val="000000"/>
                </a:solidFill>
                <a:ea typeface="Pretendard Bold"/>
              </a:rPr>
              <a:t> 설정</a:t>
            </a:r>
            <a:endParaRPr lang="ko-KR" sz="2200" b="0" i="0" u="none" strike="noStrike" dirty="0">
              <a:solidFill>
                <a:srgbClr val="000000"/>
              </a:solidFill>
              <a:ea typeface="Pretendard Bold"/>
            </a:endParaRP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6">
            <a:alphaModFix amt="7000"/>
          </a:blip>
          <a:stretch>
            <a:fillRect/>
          </a:stretch>
        </p:blipFill>
        <p:spPr>
          <a:xfrm>
            <a:off x="4603750" y="6658141"/>
            <a:ext cx="12623800" cy="988596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5156200" y="690245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41100"/>
              </a:lnSpc>
            </a:pPr>
            <a:r>
              <a:rPr lang="ko-KR" altLang="en-US" sz="2200" dirty="0">
                <a:solidFill>
                  <a:srgbClr val="000000"/>
                </a:solidFill>
                <a:ea typeface="Pretendard Bold"/>
              </a:rPr>
              <a:t>몬스터의 능력치와 이름을 설정</a:t>
            </a:r>
            <a:endParaRPr lang="ko-KR" altLang="ko-KR" sz="2200" dirty="0">
              <a:solidFill>
                <a:srgbClr val="000000"/>
              </a:solidFill>
              <a:ea typeface="Pretendard Bold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5156200" y="680720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41100"/>
              </a:lnSpc>
            </a:pPr>
            <a:endParaRPr lang="ko-KR" altLang="ko-KR" sz="2200" dirty="0">
              <a:solidFill>
                <a:srgbClr val="000000"/>
              </a:solidFill>
              <a:ea typeface="Pretendard Bold"/>
            </a:endParaRPr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6">
            <a:alphaModFix amt="7000"/>
          </a:blip>
          <a:stretch>
            <a:fillRect/>
          </a:stretch>
        </p:blipFill>
        <p:spPr>
          <a:xfrm>
            <a:off x="4533900" y="7943808"/>
            <a:ext cx="12560300" cy="1390691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5156200" y="812800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41100"/>
              </a:lnSpc>
            </a:pPr>
            <a:r>
              <a:rPr lang="ko-KR" altLang="en-US" sz="2200" dirty="0">
                <a:solidFill>
                  <a:srgbClr val="000000"/>
                </a:solidFill>
                <a:ea typeface="Pretendard Bold"/>
              </a:rPr>
              <a:t>맵 이동 시 일정 확률로 이벤트 발생</a:t>
            </a:r>
            <a:endParaRPr lang="ko-KR" altLang="ko-KR" sz="2200" dirty="0">
              <a:solidFill>
                <a:srgbClr val="000000"/>
              </a:solidFill>
              <a:ea typeface="Pretendard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5156200" y="861060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>
              <a:lnSpc>
                <a:spcPct val="141100"/>
              </a:lnSpc>
            </a:pPr>
            <a:r>
              <a:rPr lang="ko-KR" altLang="en-US" sz="2200" dirty="0">
                <a:solidFill>
                  <a:srgbClr val="000000"/>
                </a:solidFill>
                <a:ea typeface="Pretendard Bold"/>
              </a:rPr>
              <a:t>이벤트는 크게 회복</a:t>
            </a:r>
            <a:r>
              <a:rPr lang="en-US" altLang="ko-KR" sz="2200" dirty="0">
                <a:solidFill>
                  <a:srgbClr val="000000"/>
                </a:solidFill>
                <a:ea typeface="Pretendard Bold"/>
              </a:rPr>
              <a:t>, </a:t>
            </a:r>
            <a:r>
              <a:rPr lang="ko-KR" altLang="en-US" sz="2200" dirty="0">
                <a:solidFill>
                  <a:srgbClr val="000000"/>
                </a:solidFill>
                <a:ea typeface="Pretendard Bold"/>
              </a:rPr>
              <a:t>장비 획득</a:t>
            </a:r>
            <a:r>
              <a:rPr lang="en-US" altLang="ko-KR" sz="2200" dirty="0">
                <a:solidFill>
                  <a:srgbClr val="000000"/>
                </a:solidFill>
                <a:ea typeface="Pretendard Bold"/>
              </a:rPr>
              <a:t>, </a:t>
            </a:r>
            <a:r>
              <a:rPr lang="ko-KR" altLang="en-US" sz="2200" dirty="0">
                <a:solidFill>
                  <a:srgbClr val="000000"/>
                </a:solidFill>
                <a:ea typeface="Pretendard Bold"/>
              </a:rPr>
              <a:t>전투로 나뉨</a:t>
            </a:r>
            <a:endParaRPr lang="ko-KR" altLang="ko-KR" sz="2200" dirty="0">
              <a:solidFill>
                <a:srgbClr val="000000"/>
              </a:solidFill>
              <a:ea typeface="Pretendard Bold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108911" y="903204"/>
            <a:ext cx="30226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5000" b="0" i="0" u="none" strike="noStrike" dirty="0">
                <a:solidFill>
                  <a:srgbClr val="000000"/>
                </a:solidFill>
                <a:ea typeface="Pretendard Bold"/>
              </a:rPr>
              <a:t>시스템</a:t>
            </a:r>
            <a:r>
              <a:rPr lang="en-US" sz="5000" b="0" i="0" u="none" strike="noStrike" dirty="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0" i="0" u="none" strike="noStrike" dirty="0">
                <a:solidFill>
                  <a:srgbClr val="000000"/>
                </a:solidFill>
                <a:ea typeface="Pretendard Bold"/>
              </a:rPr>
              <a:t>구성</a:t>
            </a:r>
          </a:p>
        </p:txBody>
      </p:sp>
      <p:pic>
        <p:nvPicPr>
          <p:cNvPr id="29" name="Picture 4">
            <a:extLst>
              <a:ext uri="{FF2B5EF4-FFF2-40B4-BE49-F238E27FC236}">
                <a16:creationId xmlns:a16="http://schemas.microsoft.com/office/drawing/2014/main" id="{C24D2867-DD6F-4B59-B2FD-FA0349DBC88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45000"/>
          </a:blip>
          <a:stretch>
            <a:fillRect/>
          </a:stretch>
        </p:blipFill>
        <p:spPr>
          <a:xfrm>
            <a:off x="1200150" y="2312319"/>
            <a:ext cx="2451100" cy="1244600"/>
          </a:xfrm>
          <a:prstGeom prst="rect">
            <a:avLst/>
          </a:prstGeom>
        </p:spPr>
      </p:pic>
      <p:pic>
        <p:nvPicPr>
          <p:cNvPr id="30" name="Picture 15">
            <a:extLst>
              <a:ext uri="{FF2B5EF4-FFF2-40B4-BE49-F238E27FC236}">
                <a16:creationId xmlns:a16="http://schemas.microsoft.com/office/drawing/2014/main" id="{8F4E37A3-0A99-4902-A4A3-E6133F01278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7000"/>
          </a:blip>
          <a:stretch>
            <a:fillRect/>
          </a:stretch>
        </p:blipFill>
        <p:spPr>
          <a:xfrm>
            <a:off x="4513847" y="2316518"/>
            <a:ext cx="12560300" cy="1001295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49BC5ACA-E447-4E6A-8997-415BB7370A50}"/>
              </a:ext>
            </a:extLst>
          </p:cNvPr>
          <p:cNvSpPr txBox="1"/>
          <p:nvPr/>
        </p:nvSpPr>
        <p:spPr>
          <a:xfrm>
            <a:off x="5104063" y="2504654"/>
            <a:ext cx="12457363" cy="640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41100"/>
              </a:lnSpc>
            </a:pPr>
            <a:r>
              <a:rPr lang="ko-KR" altLang="en-US" sz="2800" dirty="0">
                <a:solidFill>
                  <a:srgbClr val="000000"/>
                </a:solidFill>
                <a:ea typeface="Pretendard Bold"/>
              </a:rPr>
              <a:t>전제적인 프로그램을 통제함</a:t>
            </a:r>
            <a:endParaRPr lang="ko-KR" altLang="ko-KR" sz="2800" dirty="0">
              <a:solidFill>
                <a:srgbClr val="000000"/>
              </a:solidFill>
              <a:ea typeface="Pretendard Bold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4C5DC019-87F8-43BF-9793-858FA9697094}"/>
              </a:ext>
            </a:extLst>
          </p:cNvPr>
          <p:cNvSpPr txBox="1"/>
          <p:nvPr/>
        </p:nvSpPr>
        <p:spPr>
          <a:xfrm>
            <a:off x="1861007" y="2623234"/>
            <a:ext cx="1395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solidFill>
                  <a:srgbClr val="000000"/>
                </a:solidFill>
                <a:ea typeface="Pretendard Bold"/>
              </a:rPr>
              <a:t>메인</a:t>
            </a:r>
            <a:endParaRPr lang="ko-KR" altLang="ko-KR" sz="3600" dirty="0">
              <a:solidFill>
                <a:srgbClr val="000000"/>
              </a:solidFill>
              <a:ea typeface="Pretendard Bold"/>
            </a:endParaRPr>
          </a:p>
        </p:txBody>
      </p:sp>
      <p:pic>
        <p:nvPicPr>
          <p:cNvPr id="34" name="Picture 6">
            <a:extLst>
              <a:ext uri="{FF2B5EF4-FFF2-40B4-BE49-F238E27FC236}">
                <a16:creationId xmlns:a16="http://schemas.microsoft.com/office/drawing/2014/main" id="{8AC3BEAB-4F98-4BA1-A92C-475CD0DA93D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084387" y="2311441"/>
            <a:ext cx="152400" cy="9525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0" y="9283700"/>
            <a:ext cx="1905000" cy="228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5392400" y="9283700"/>
            <a:ext cx="228600" cy="228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9512300"/>
            <a:ext cx="167640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alphaModFix amt="10000"/>
          </a:blip>
          <a:stretch>
            <a:fillRect/>
          </a:stretch>
        </p:blipFill>
        <p:spPr>
          <a:xfrm>
            <a:off x="1905000" y="3695700"/>
            <a:ext cx="4203700" cy="16510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>
            <a:alphaModFix amt="10000"/>
          </a:blip>
          <a:stretch>
            <a:fillRect/>
          </a:stretch>
        </p:blipFill>
        <p:spPr>
          <a:xfrm>
            <a:off x="7048500" y="3695700"/>
            <a:ext cx="4203700" cy="16510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>
            <a:alphaModFix amt="10000"/>
          </a:blip>
          <a:stretch>
            <a:fillRect/>
          </a:stretch>
        </p:blipFill>
        <p:spPr>
          <a:xfrm>
            <a:off x="12179300" y="3695700"/>
            <a:ext cx="4203700" cy="1651000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1930400" y="4305300"/>
            <a:ext cx="4140200" cy="469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>
                <a:solidFill>
                  <a:srgbClr val="000000"/>
                </a:solidFill>
                <a:latin typeface="Pretendard SemiBold"/>
              </a:rPr>
              <a:t>MinotaurMaze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073900" y="4305300"/>
            <a:ext cx="4140200" cy="469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>
                <a:solidFill>
                  <a:srgbClr val="000000"/>
                </a:solidFill>
                <a:latin typeface="Pretendard SemiBold"/>
              </a:rPr>
              <a:t>DungeonMap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204700" y="4305300"/>
            <a:ext cx="4140200" cy="469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>
                <a:solidFill>
                  <a:srgbClr val="000000"/>
                </a:solidFill>
                <a:latin typeface="Pretendard SemiBold"/>
              </a:rPr>
              <a:t>EventManager 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6">
            <a:alphaModFix amt="10000"/>
          </a:blip>
          <a:stretch>
            <a:fillRect/>
          </a:stretch>
        </p:blipFill>
        <p:spPr>
          <a:xfrm>
            <a:off x="4483100" y="6680200"/>
            <a:ext cx="4203700" cy="1651000"/>
          </a:xfrm>
          <a:prstGeom prst="rect">
            <a:avLst/>
          </a:prstGeom>
        </p:spPr>
      </p:pic>
      <p:sp>
        <p:nvSpPr>
          <p:cNvPr id="13" name="TextBox 13"/>
          <p:cNvSpPr txBox="1"/>
          <p:nvPr/>
        </p:nvSpPr>
        <p:spPr>
          <a:xfrm>
            <a:off x="4508500" y="7289800"/>
            <a:ext cx="4140200" cy="469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>
                <a:solidFill>
                  <a:srgbClr val="000000"/>
                </a:solidFill>
                <a:latin typeface="Pretendard SemiBold"/>
              </a:rPr>
              <a:t>Player</a:t>
            </a:r>
          </a:p>
        </p:txBody>
      </p:sp>
      <p:pic>
        <p:nvPicPr>
          <p:cNvPr id="14" name="Picture 14"/>
          <p:cNvPicPr>
            <a:picLocks noChangeAspect="1"/>
          </p:cNvPicPr>
          <p:nvPr/>
        </p:nvPicPr>
        <p:blipFill>
          <a:blip r:embed="rId6">
            <a:alphaModFix amt="10000"/>
          </a:blip>
          <a:stretch>
            <a:fillRect/>
          </a:stretch>
        </p:blipFill>
        <p:spPr>
          <a:xfrm>
            <a:off x="9613900" y="6680200"/>
            <a:ext cx="4203700" cy="1651000"/>
          </a:xfrm>
          <a:prstGeom prst="rect">
            <a:avLst/>
          </a:prstGeom>
        </p:spPr>
      </p:pic>
      <p:sp>
        <p:nvSpPr>
          <p:cNvPr id="15" name="TextBox 15"/>
          <p:cNvSpPr txBox="1"/>
          <p:nvPr/>
        </p:nvSpPr>
        <p:spPr>
          <a:xfrm>
            <a:off x="9702800" y="7289800"/>
            <a:ext cx="4140200" cy="469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en-US" sz="2600" b="0" i="0" u="none" strike="noStrike">
                <a:solidFill>
                  <a:srgbClr val="000000"/>
                </a:solidFill>
                <a:latin typeface="Pretendard SemiBold"/>
              </a:rPr>
              <a:t>Monster 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2500" y="1219200"/>
            <a:ext cx="35687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5000" b="0" i="0" u="none" strike="noStrike">
                <a:solidFill>
                  <a:srgbClr val="000000"/>
                </a:solidFill>
                <a:ea typeface="Pretendard Bold"/>
              </a:rPr>
              <a:t>프로젝트</a:t>
            </a: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0" i="0" u="none" strike="noStrike">
                <a:solidFill>
                  <a:srgbClr val="000000"/>
                </a:solidFill>
                <a:ea typeface="Pretendard Bold"/>
              </a:rPr>
              <a:t>구성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7200" y="3886200"/>
            <a:ext cx="8166100" cy="33274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9400" y="3886200"/>
            <a:ext cx="8547100" cy="3022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52500" y="1219200"/>
            <a:ext cx="72898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5000" b="0" i="0" u="none" strike="noStrike" dirty="0" err="1">
                <a:solidFill>
                  <a:srgbClr val="000000"/>
                </a:solidFill>
                <a:latin typeface="Pretendard Bold"/>
              </a:rPr>
              <a:t>MinotaurMaze</a:t>
            </a:r>
            <a:r>
              <a:rPr lang="en-US" sz="5000" b="0" i="0" u="none" strike="noStrike" dirty="0">
                <a:solidFill>
                  <a:srgbClr val="000000"/>
                </a:solidFill>
                <a:latin typeface="Pretendard Bold"/>
              </a:rPr>
              <a:t>(</a:t>
            </a:r>
            <a:r>
              <a:rPr lang="ko-KR" sz="5000" b="0" i="0" u="none" strike="noStrike" dirty="0">
                <a:solidFill>
                  <a:srgbClr val="000000"/>
                </a:solidFill>
                <a:ea typeface="Pretendard Bold"/>
              </a:rPr>
              <a:t>메인</a:t>
            </a:r>
            <a:r>
              <a:rPr lang="en-US" sz="5000" b="0" i="0" u="none" strike="noStrike" dirty="0">
                <a:solidFill>
                  <a:srgbClr val="000000"/>
                </a:solidFill>
                <a:latin typeface="Pretendard Bold"/>
              </a:rPr>
              <a:t>)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05100" y="8013700"/>
            <a:ext cx="26035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프로그램</a:t>
            </a:r>
            <a:r>
              <a:rPr lang="en-US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ko-KR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시작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1290300" y="8013700"/>
            <a:ext cx="42672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프로그램</a:t>
            </a:r>
            <a:r>
              <a:rPr lang="en-US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종료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9600" y="2501900"/>
            <a:ext cx="6172200" cy="52705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800" y="2489200"/>
            <a:ext cx="7886700" cy="51943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952500" y="1219200"/>
            <a:ext cx="41402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DungeonMap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670300" y="8801100"/>
            <a:ext cx="26035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맵</a:t>
            </a:r>
            <a:r>
              <a:rPr lang="en-US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ko-KR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구현</a:t>
            </a:r>
            <a:endParaRPr lang="en-US" altLang="ko-KR" sz="2300" b="0" i="0" u="none" strike="noStrike" dirty="0">
              <a:solidFill>
                <a:srgbClr val="000000"/>
              </a:solidFill>
              <a:latin typeface="Pretendard SemiBold" panose="020B0600000101010101" charset="-127"/>
              <a:ea typeface="Pretendard SemiBold" panose="020B0600000101010101" charset="-127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1506200" y="8826500"/>
            <a:ext cx="42672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플레이어</a:t>
            </a:r>
            <a:r>
              <a:rPr lang="en-US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맵</a:t>
            </a:r>
            <a:r>
              <a:rPr lang="en-US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상호작용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3400" y="2413000"/>
            <a:ext cx="5041900" cy="61722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92100" y="2413000"/>
            <a:ext cx="3886200" cy="61722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2500" y="2438400"/>
            <a:ext cx="5397500" cy="61722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52500" y="1219200"/>
            <a:ext cx="20193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Player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24100" y="8826500"/>
            <a:ext cx="26035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플레이어</a:t>
            </a:r>
            <a:r>
              <a:rPr lang="en-US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기본</a:t>
            </a:r>
            <a:r>
              <a:rPr lang="en-US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능력치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7264400" y="8826500"/>
            <a:ext cx="42672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플레이어</a:t>
            </a:r>
            <a:r>
              <a:rPr lang="en-US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이동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2801600" y="8826500"/>
            <a:ext cx="42672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플레이어</a:t>
            </a:r>
            <a:r>
              <a:rPr lang="en-US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ko-KR" sz="2300" b="0" i="0" u="none" strike="noStrike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이벤트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700" y="3200400"/>
            <a:ext cx="9359900" cy="387350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952500" y="1219200"/>
            <a:ext cx="27813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Monster 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59700" y="8039100"/>
            <a:ext cx="2603500" cy="4064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ko-KR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몬스터</a:t>
            </a:r>
            <a:r>
              <a:rPr lang="en-US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ko-KR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구성</a:t>
            </a:r>
            <a:r>
              <a:rPr lang="en-US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 </a:t>
            </a:r>
            <a:r>
              <a:rPr lang="ko-KR" sz="2300" b="0" i="0" u="none" strike="noStrike" dirty="0">
                <a:solidFill>
                  <a:srgbClr val="000000"/>
                </a:solidFill>
                <a:latin typeface="Pretendard SemiBold" panose="020B0600000101010101" charset="-127"/>
                <a:ea typeface="Pretendard SemiBold" panose="020B0600000101010101" charset="-127"/>
              </a:rPr>
              <a:t>요소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296</Words>
  <Application>Microsoft Office PowerPoint</Application>
  <PresentationFormat>사용자 지정</PresentationFormat>
  <Paragraphs>77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Calibri</vt:lpstr>
      <vt:lpstr>Arial</vt:lpstr>
      <vt:lpstr>Pretendard SemiBold</vt:lpstr>
      <vt:lpstr>Pretendard Regular</vt:lpstr>
      <vt:lpstr>Pretendard Bold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윤민재</cp:lastModifiedBy>
  <cp:revision>10</cp:revision>
  <dcterms:created xsi:type="dcterms:W3CDTF">2006-08-16T00:00:00Z</dcterms:created>
  <dcterms:modified xsi:type="dcterms:W3CDTF">2025-12-17T09:24:58Z</dcterms:modified>
</cp:coreProperties>
</file>

<file path=docProps/thumbnail.jpeg>
</file>